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2" r:id="rId2"/>
    <p:sldId id="433" r:id="rId3"/>
    <p:sldId id="431" r:id="rId4"/>
    <p:sldId id="393" r:id="rId5"/>
    <p:sldId id="434" r:id="rId6"/>
    <p:sldId id="435" r:id="rId7"/>
    <p:sldId id="436" r:id="rId8"/>
    <p:sldId id="430" r:id="rId9"/>
    <p:sldId id="346" r:id="rId10"/>
    <p:sldId id="437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D8EEC0"/>
    <a:srgbClr val="B0DD7F"/>
    <a:srgbClr val="D0EBB3"/>
    <a:srgbClr val="88CC00"/>
    <a:srgbClr val="669900"/>
    <a:srgbClr val="6A7A00"/>
    <a:srgbClr val="009900"/>
    <a:srgbClr val="9966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044" autoAdjust="0"/>
    <p:restoredTop sz="94654" autoAdjust="0"/>
  </p:normalViewPr>
  <p:slideViewPr>
    <p:cSldViewPr snapToGrid="0">
      <p:cViewPr varScale="1">
        <p:scale>
          <a:sx n="68" d="100"/>
          <a:sy n="68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notesViewPr>
    <p:cSldViewPr snapToGrid="0">
      <p:cViewPr varScale="1">
        <p:scale>
          <a:sx n="76" d="100"/>
          <a:sy n="76" d="100"/>
        </p:scale>
        <p:origin x="-216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288904-251A-4588-BC5D-69C12253A9C1}" type="datetimeFigureOut">
              <a:rPr lang="pl-PL"/>
              <a:pPr>
                <a:defRPr/>
              </a:pPr>
              <a:t>2016-07-08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1B399B-E29D-4A4C-835E-90FA016DC7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13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D4BE9A-7BF5-4365-9445-2BEFC8A58BA4}" type="datetimeFigureOut">
              <a:rPr lang="pl-PL"/>
              <a:pPr>
                <a:defRPr/>
              </a:pPr>
              <a:t>2016-07-08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351852-4822-413B-85C7-1336CFA1B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4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25490-B727-453B-B845-463D4FC98082}" type="slidenum">
              <a:rPr lang="pl-PL" smtClean="0"/>
              <a:pPr/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0965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022455-226F-4497-89AF-74E223A81FF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0074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CF4E2-C536-40FB-ABEB-67AA657E53CB}" type="slidenum">
              <a:rPr lang="pl-PL" smtClean="0"/>
              <a:pPr/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5440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CF4E2-C536-40FB-ABEB-67AA657E53CB}" type="slidenum">
              <a:rPr lang="pl-PL" smtClean="0"/>
              <a:pPr/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544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4B24-1728-41E5-842E-30AC2A70B9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039C-6D47-41D0-A630-D663F00D56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B2E0F-3CF6-4B13-AC1A-0432FB5986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E840-EAB2-43B6-AD0E-5D81389DA0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3DA9-632A-418F-AF09-785F2256E2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7514-07CF-4E47-A951-D182FEC72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113E-48BD-433A-9028-3BA3465C01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300C-5774-472C-9F9B-A45F2DB283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BD87-292A-4598-B5F2-BAF3606130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85CF9-4C95-4915-AF32-BC3DAB353F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409A-3974-463E-A554-5391A0E152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FD8315-87AF-4BC8-93D0-0A2B6A08A2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d.poznan.pl/pl/fotos/Kompozyt_EBM_8-d.jpg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ITD- 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03714"/>
            <a:ext cx="952315" cy="103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62125" y="4044950"/>
            <a:ext cx="5248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2000"/>
              </a:lnSpc>
            </a:pPr>
            <a:r>
              <a:rPr kumimoji="1" lang="pl-PL" sz="2800" b="1" dirty="0" smtClean="0">
                <a:solidFill>
                  <a:srgbClr val="663300"/>
                </a:solidFill>
              </a:rPr>
              <a:t>Instytut  Technologii Drewna</a:t>
            </a:r>
          </a:p>
          <a:p>
            <a:pPr>
              <a:lnSpc>
                <a:spcPct val="112000"/>
              </a:lnSpc>
            </a:pPr>
            <a:r>
              <a:rPr kumimoji="1" lang="pl-PL" b="1" dirty="0" smtClean="0">
                <a:solidFill>
                  <a:srgbClr val="663300"/>
                </a:solidFill>
              </a:rPr>
              <a:t>60-654 </a:t>
            </a:r>
            <a:r>
              <a:rPr kumimoji="1" lang="pl-PL" b="1" dirty="0">
                <a:solidFill>
                  <a:srgbClr val="663300"/>
                </a:solidFill>
              </a:rPr>
              <a:t>Poznań, ul. </a:t>
            </a:r>
            <a:r>
              <a:rPr kumimoji="1" lang="fr-FR" b="1" dirty="0">
                <a:solidFill>
                  <a:srgbClr val="663300"/>
                </a:solidFill>
              </a:rPr>
              <a:t>Winiarska 1</a:t>
            </a:r>
          </a:p>
          <a:p>
            <a:pPr>
              <a:lnSpc>
                <a:spcPct val="112000"/>
              </a:lnSpc>
              <a:spcBef>
                <a:spcPts val="600"/>
              </a:spcBef>
            </a:pPr>
            <a:r>
              <a:rPr kumimoji="1" lang="fr-FR" sz="1400" b="1" dirty="0">
                <a:solidFill>
                  <a:srgbClr val="663300"/>
                </a:solidFill>
              </a:rPr>
              <a:t>tel.: (+48 61) 8</a:t>
            </a:r>
            <a:r>
              <a:rPr kumimoji="1" lang="pl-PL" sz="1400" b="1" dirty="0">
                <a:solidFill>
                  <a:srgbClr val="663300"/>
                </a:solidFill>
              </a:rPr>
              <a:t>4</a:t>
            </a:r>
            <a:r>
              <a:rPr kumimoji="1" lang="fr-FR" sz="1400" b="1" dirty="0">
                <a:solidFill>
                  <a:srgbClr val="663300"/>
                </a:solidFill>
              </a:rPr>
              <a:t>9 24 00</a:t>
            </a:r>
          </a:p>
          <a:p>
            <a:pPr>
              <a:lnSpc>
                <a:spcPct val="112000"/>
              </a:lnSpc>
            </a:pPr>
            <a:r>
              <a:rPr kumimoji="1" lang="fr-FR" sz="1400" b="1" dirty="0">
                <a:solidFill>
                  <a:srgbClr val="663300"/>
                </a:solidFill>
              </a:rPr>
              <a:t>fax: (+48 61) 822 43 72</a:t>
            </a:r>
          </a:p>
          <a:p>
            <a:pPr>
              <a:lnSpc>
                <a:spcPct val="112000"/>
              </a:lnSpc>
              <a:spcBef>
                <a:spcPts val="600"/>
              </a:spcBef>
            </a:pPr>
            <a:r>
              <a:rPr kumimoji="1" lang="fr-FR" sz="1400" b="1" dirty="0">
                <a:solidFill>
                  <a:srgbClr val="663300"/>
                </a:solidFill>
              </a:rPr>
              <a:t>e-mail: office@itd.poznan.pl</a:t>
            </a:r>
          </a:p>
          <a:p>
            <a:pPr>
              <a:lnSpc>
                <a:spcPct val="112000"/>
              </a:lnSpc>
            </a:pPr>
            <a:r>
              <a:rPr kumimoji="1" lang="fr-FR" sz="1400" b="1" dirty="0" smtClean="0">
                <a:solidFill>
                  <a:srgbClr val="663300"/>
                </a:solidFill>
              </a:rPr>
              <a:t>www.itd.poznan.pl</a:t>
            </a:r>
            <a:endParaRPr kumimoji="1" lang="pl-PL" sz="1400" dirty="0"/>
          </a:p>
        </p:txBody>
      </p:sp>
      <p:pic>
        <p:nvPicPr>
          <p:cNvPr id="5" name="Picture 2" descr="ITD - skan1"/>
          <p:cNvPicPr>
            <a:picLocks noChangeAspect="1" noChangeArrowheads="1"/>
          </p:cNvPicPr>
          <p:nvPr/>
        </p:nvPicPr>
        <p:blipFill>
          <a:blip r:embed="rId4" cstate="print"/>
          <a:srcRect l="3123" r="5997"/>
          <a:stretch>
            <a:fillRect/>
          </a:stretch>
        </p:blipFill>
        <p:spPr bwMode="auto">
          <a:xfrm>
            <a:off x="6448423" y="4648199"/>
            <a:ext cx="2552702" cy="19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pole tekstowe 6"/>
          <p:cNvSpPr txBox="1"/>
          <p:nvPr/>
        </p:nvSpPr>
        <p:spPr>
          <a:xfrm>
            <a:off x="704850" y="1472580"/>
            <a:ext cx="793432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36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EKOLOGICZNE </a:t>
            </a:r>
            <a:r>
              <a:rPr lang="pl-PL" sz="3600" b="1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KOMPOZYTY LIGNOCELULOZOWE -</a:t>
            </a:r>
            <a:endParaRPr lang="pl-PL" sz="3600" b="1" dirty="0" smtClean="0">
              <a:ln>
                <a:solidFill>
                  <a:srgbClr val="663300"/>
                </a:solidFill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MATERIAŁY PRZYSZŁOŚCI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ITD- 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3714750"/>
            <a:ext cx="15843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28975" y="3335338"/>
            <a:ext cx="49688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pl-PL" sz="2400" b="1">
                <a:solidFill>
                  <a:srgbClr val="663300"/>
                </a:solidFill>
                <a:latin typeface="Arial Black" pitchFamily="34" charset="0"/>
              </a:rPr>
              <a:t>INSTYTUT </a:t>
            </a:r>
            <a:br>
              <a:rPr kumimoji="1" lang="pl-PL" sz="2400" b="1">
                <a:solidFill>
                  <a:srgbClr val="663300"/>
                </a:solidFill>
                <a:latin typeface="Arial Black" pitchFamily="34" charset="0"/>
              </a:rPr>
            </a:br>
            <a:r>
              <a:rPr kumimoji="1" lang="pl-PL" sz="2400" b="1">
                <a:solidFill>
                  <a:srgbClr val="663300"/>
                </a:solidFill>
                <a:latin typeface="Arial Black" pitchFamily="34" charset="0"/>
              </a:rPr>
              <a:t>TECHNOLOGII DREWNA</a:t>
            </a:r>
          </a:p>
          <a:p>
            <a:endParaRPr kumimoji="1" lang="pl-PL" sz="2800">
              <a:latin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28975" y="4073525"/>
            <a:ext cx="4032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2000"/>
              </a:lnSpc>
            </a:pPr>
            <a:r>
              <a:rPr kumimoji="1" lang="pl-PL" b="1" dirty="0">
                <a:solidFill>
                  <a:srgbClr val="663300"/>
                </a:solidFill>
              </a:rPr>
              <a:t>60-654 Poznań, ul. </a:t>
            </a:r>
            <a:r>
              <a:rPr kumimoji="1" lang="fr-FR" b="1" dirty="0">
                <a:solidFill>
                  <a:srgbClr val="663300"/>
                </a:solidFill>
              </a:rPr>
              <a:t>Winiarska 1</a:t>
            </a:r>
          </a:p>
          <a:p>
            <a:pPr>
              <a:lnSpc>
                <a:spcPct val="112000"/>
              </a:lnSpc>
              <a:spcBef>
                <a:spcPts val="600"/>
              </a:spcBef>
            </a:pPr>
            <a:r>
              <a:rPr kumimoji="1" lang="fr-FR" sz="1400" b="1" dirty="0">
                <a:solidFill>
                  <a:srgbClr val="663300"/>
                </a:solidFill>
              </a:rPr>
              <a:t>tel.: (+48 61) 8</a:t>
            </a:r>
            <a:r>
              <a:rPr kumimoji="1" lang="pl-PL" sz="1400" b="1" dirty="0">
                <a:solidFill>
                  <a:srgbClr val="663300"/>
                </a:solidFill>
              </a:rPr>
              <a:t>4</a:t>
            </a:r>
            <a:r>
              <a:rPr kumimoji="1" lang="fr-FR" sz="1400" b="1" dirty="0">
                <a:solidFill>
                  <a:srgbClr val="663300"/>
                </a:solidFill>
              </a:rPr>
              <a:t>9 24 00</a:t>
            </a:r>
          </a:p>
          <a:p>
            <a:pPr>
              <a:lnSpc>
                <a:spcPct val="112000"/>
              </a:lnSpc>
            </a:pPr>
            <a:r>
              <a:rPr kumimoji="1" lang="fr-FR" sz="1400" b="1" dirty="0">
                <a:solidFill>
                  <a:srgbClr val="663300"/>
                </a:solidFill>
              </a:rPr>
              <a:t>fax: (+48 61) 822 43 72</a:t>
            </a:r>
          </a:p>
          <a:p>
            <a:pPr>
              <a:lnSpc>
                <a:spcPct val="112000"/>
              </a:lnSpc>
              <a:spcBef>
                <a:spcPts val="600"/>
              </a:spcBef>
            </a:pPr>
            <a:r>
              <a:rPr kumimoji="1" lang="fr-FR" sz="1400" b="1" dirty="0">
                <a:solidFill>
                  <a:srgbClr val="663300"/>
                </a:solidFill>
              </a:rPr>
              <a:t>e-mail: office@itd.poznan.pl</a:t>
            </a:r>
          </a:p>
          <a:p>
            <a:pPr>
              <a:lnSpc>
                <a:spcPct val="112000"/>
              </a:lnSpc>
            </a:pPr>
            <a:r>
              <a:rPr kumimoji="1" lang="fr-FR" sz="1400" b="1" dirty="0" smtClean="0">
                <a:solidFill>
                  <a:srgbClr val="663300"/>
                </a:solidFill>
              </a:rPr>
              <a:t>www.itd.poznan.pl</a:t>
            </a:r>
            <a:endParaRPr kumimoji="1"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32970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48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ZAPRASZAMY </a:t>
            </a:r>
            <a:br>
              <a:rPr lang="pl-PL" sz="48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pl-PL" sz="48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DO WSPÓŁPRACY</a:t>
            </a:r>
            <a:endParaRPr lang="pl-PL" sz="4800" b="1" dirty="0" smtClean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731193" y="997496"/>
            <a:ext cx="8136904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l-PL" sz="2600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EBM – NOWY W PEŁNI EKOLOGICZNY KOMPOZYT LIGNOCELULOZOWY</a:t>
            </a:r>
            <a:endParaRPr lang="pl-PL" sz="2000" b="1" cap="all" dirty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Obraz 2" descr="Znaczek_EB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11756"/>
            <a:ext cx="1008112" cy="1017044"/>
          </a:xfrm>
          <a:prstGeom prst="rect">
            <a:avLst/>
          </a:prstGeom>
        </p:spPr>
      </p:pic>
      <p:pic>
        <p:nvPicPr>
          <p:cNvPr id="4" name="Obraz 3" descr="Ekolog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0454"/>
            <a:ext cx="540000" cy="540000"/>
          </a:xfrm>
          <a:prstGeom prst="rect">
            <a:avLst/>
          </a:prstGeom>
        </p:spPr>
      </p:pic>
      <p:pic>
        <p:nvPicPr>
          <p:cNvPr id="5" name="Obraz 4" descr="Jednorodna_struk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35737"/>
            <a:ext cx="540000" cy="540000"/>
          </a:xfrm>
          <a:prstGeom prst="rect">
            <a:avLst/>
          </a:prstGeom>
        </p:spPr>
      </p:pic>
      <p:pic>
        <p:nvPicPr>
          <p:cNvPr id="6" name="Obraz 5" descr="03012013FOTOMM0309.JPG"/>
          <p:cNvPicPr>
            <a:picLocks noChangeAspect="1"/>
          </p:cNvPicPr>
          <p:nvPr/>
        </p:nvPicPr>
        <p:blipFill>
          <a:blip r:embed="rId5" cstate="print"/>
          <a:srcRect t="38536" r="69285" b="15148"/>
          <a:stretch>
            <a:fillRect/>
          </a:stretch>
        </p:blipFill>
        <p:spPr>
          <a:xfrm>
            <a:off x="1" y="2221020"/>
            <a:ext cx="538163" cy="540000"/>
          </a:xfrm>
          <a:prstGeom prst="rect">
            <a:avLst/>
          </a:prstGeom>
        </p:spPr>
      </p:pic>
      <p:pic>
        <p:nvPicPr>
          <p:cNvPr id="7" name="Obraz 6" descr="Szeroki_zak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06303"/>
            <a:ext cx="540000" cy="540000"/>
          </a:xfrm>
          <a:prstGeom prst="rect">
            <a:avLst/>
          </a:prstGeom>
        </p:spPr>
      </p:pic>
      <p:pic>
        <p:nvPicPr>
          <p:cNvPr id="8" name="Obraz 7" descr="Wilgo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3391586"/>
            <a:ext cx="540000" cy="540000"/>
          </a:xfrm>
          <a:prstGeom prst="rect">
            <a:avLst/>
          </a:prstGeom>
        </p:spPr>
      </p:pic>
      <p:pic>
        <p:nvPicPr>
          <p:cNvPr id="9" name="Obraz 8" descr="Ogi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3976869"/>
            <a:ext cx="540000" cy="540000"/>
          </a:xfrm>
          <a:prstGeom prst="rect">
            <a:avLst/>
          </a:prstGeom>
        </p:spPr>
      </p:pic>
      <p:pic>
        <p:nvPicPr>
          <p:cNvPr id="10" name="Obraz 9" descr="Rozklad_biologiczny.jpg"/>
          <p:cNvPicPr>
            <a:picLocks noChangeAspect="1"/>
          </p:cNvPicPr>
          <p:nvPr/>
        </p:nvPicPr>
        <p:blipFill>
          <a:blip r:embed="rId9" cstate="print"/>
          <a:srcRect r="21740" b="25643"/>
          <a:stretch>
            <a:fillRect/>
          </a:stretch>
        </p:blipFill>
        <p:spPr>
          <a:xfrm>
            <a:off x="0" y="4562152"/>
            <a:ext cx="538164" cy="540000"/>
          </a:xfrm>
          <a:prstGeom prst="rect">
            <a:avLst/>
          </a:prstGeom>
        </p:spPr>
      </p:pic>
      <p:pic>
        <p:nvPicPr>
          <p:cNvPr id="11" name="Obraz 10" descr="Wytrzymalos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5147435"/>
            <a:ext cx="540000" cy="540000"/>
          </a:xfrm>
          <a:prstGeom prst="rect">
            <a:avLst/>
          </a:prstGeom>
        </p:spPr>
      </p:pic>
      <p:pic>
        <p:nvPicPr>
          <p:cNvPr id="12" name="Obraz 11" descr="Kolk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5732718"/>
            <a:ext cx="540000" cy="540000"/>
          </a:xfrm>
          <a:prstGeom prst="rect">
            <a:avLst/>
          </a:prstGeom>
        </p:spPr>
      </p:pic>
      <p:pic>
        <p:nvPicPr>
          <p:cNvPr id="13" name="Obraz 12" descr="Okladka_fot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65449" y="3872855"/>
            <a:ext cx="2719338" cy="199454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55576" y="1856259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srgbClr val="663300"/>
                </a:solidFill>
              </a:rPr>
              <a:t>W ramach projektu Nr 15 00767 06 „</a:t>
            </a:r>
            <a:r>
              <a:rPr lang="pl-PL" sz="1400" b="1" i="1" dirty="0" smtClean="0">
                <a:solidFill>
                  <a:srgbClr val="663300"/>
                </a:solidFill>
              </a:rPr>
              <a:t>Nowy materiał konstrukcyjny - ekologiczny </a:t>
            </a:r>
            <a:br>
              <a:rPr lang="pl-PL" sz="1400" b="1" i="1" dirty="0" smtClean="0">
                <a:solidFill>
                  <a:srgbClr val="663300"/>
                </a:solidFill>
              </a:rPr>
            </a:br>
            <a:r>
              <a:rPr lang="pl-PL" sz="1400" b="1" i="1" dirty="0" smtClean="0">
                <a:solidFill>
                  <a:srgbClr val="663300"/>
                </a:solidFill>
              </a:rPr>
              <a:t>nanokompozyt drewnopochodny o zwiększonej odporności na działanie ognia i wody, wytwarzany w energooszczędnym procesie produkcyjnym „</a:t>
            </a:r>
            <a:r>
              <a:rPr lang="pl-PL" sz="1400" b="1" i="1" dirty="0" smtClean="0"/>
              <a:t> </a:t>
            </a:r>
            <a:r>
              <a:rPr lang="pl-PL" sz="1400" dirty="0" smtClean="0">
                <a:solidFill>
                  <a:srgbClr val="663300"/>
                </a:solidFill>
              </a:rPr>
              <a:t>został opracowany </a:t>
            </a:r>
            <a:r>
              <a:rPr lang="pl-PL" sz="1400" u="sng" dirty="0" smtClean="0">
                <a:solidFill>
                  <a:srgbClr val="663300"/>
                </a:solidFill>
              </a:rPr>
              <a:t>ekologiczny kompozyt  lignocelulozowy </a:t>
            </a:r>
            <a:r>
              <a:rPr lang="pl-PL" sz="1400" b="1" u="sng" dirty="0" smtClean="0">
                <a:solidFill>
                  <a:srgbClr val="663300"/>
                </a:solidFill>
              </a:rPr>
              <a:t>EBM</a:t>
            </a:r>
            <a:r>
              <a:rPr lang="pl-PL" sz="1400" u="sng" dirty="0" smtClean="0">
                <a:solidFill>
                  <a:srgbClr val="663300"/>
                </a:solidFill>
              </a:rPr>
              <a:t> o zwiększonej odporności na działanie ognia i wody oraz spoiwo silikonowe do jego produkcji, a także technologia wytwarzania tych produktów.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55576" y="3057153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300" b="1" dirty="0" smtClean="0">
                <a:solidFill>
                  <a:srgbClr val="663300"/>
                </a:solidFill>
              </a:rPr>
              <a:t>EBM nie zawiera formaldehydu i żadnych innych substancji szkodliwych dla ludzi i środowiska, </a:t>
            </a:r>
            <a:br>
              <a:rPr lang="pl-PL" sz="1300" b="1" dirty="0" smtClean="0">
                <a:solidFill>
                  <a:srgbClr val="663300"/>
                </a:solidFill>
              </a:rPr>
            </a:br>
            <a:r>
              <a:rPr lang="pl-PL" sz="1300" b="1" dirty="0" smtClean="0">
                <a:solidFill>
                  <a:srgbClr val="663300"/>
                </a:solidFill>
              </a:rPr>
              <a:t> związku z czym może być stosowany bez ograniczeń w pomieszczeniach mieszkalnych </a:t>
            </a:r>
            <a:br>
              <a:rPr lang="pl-PL" sz="1300" b="1" dirty="0" smtClean="0">
                <a:solidFill>
                  <a:srgbClr val="663300"/>
                </a:solidFill>
              </a:rPr>
            </a:br>
            <a:r>
              <a:rPr lang="pl-PL" sz="1300" b="1" dirty="0" smtClean="0">
                <a:solidFill>
                  <a:srgbClr val="663300"/>
                </a:solidFill>
              </a:rPr>
              <a:t>i użyteczności publicznej, takich jak: żłobki, przedszkola, przychodnie, szpitale, sale widowiskowe, hale sportowe i inne.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55576" y="3984873"/>
            <a:ext cx="5040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300" b="1" dirty="0" smtClean="0">
                <a:solidFill>
                  <a:srgbClr val="663300"/>
                </a:solidFill>
              </a:rPr>
              <a:t>EBM jest bezpieczny w produkcji, użytkowaniu i recyklingu. Jego zalety to: pełna ekologiczność, jednorodna struktura na powierzchni i przekroju, zamknięta, gładka powierzchnia, szeroki zakres grubości (6-30 mm), wysoka odporność na wilgoć, trudno zapalność, całkowita odporność na rozkład biologiczny, duża wytrzymałość doskonałe utrzymywanie wkrętów, kołków i wszelkich zawiasów, łatwa obróbka i szybki montaż.</a:t>
            </a:r>
            <a:endParaRPr lang="pl-PL" sz="1300" b="1" dirty="0">
              <a:solidFill>
                <a:srgbClr val="663300"/>
              </a:solidFill>
            </a:endParaRPr>
          </a:p>
        </p:txBody>
      </p:sp>
      <p:pic>
        <p:nvPicPr>
          <p:cNvPr id="17" name="Obraz 16" descr="Kompozyt_EBM_produkcja.jpg"/>
          <p:cNvPicPr>
            <a:picLocks noChangeAspect="1"/>
          </p:cNvPicPr>
          <p:nvPr/>
        </p:nvPicPr>
        <p:blipFill>
          <a:blip r:embed="rId13" cstate="print"/>
          <a:srcRect r="147" b="3745"/>
          <a:stretch>
            <a:fillRect/>
          </a:stretch>
        </p:blipFill>
        <p:spPr>
          <a:xfrm>
            <a:off x="827584" y="5892177"/>
            <a:ext cx="4001591" cy="965823"/>
          </a:xfrm>
          <a:prstGeom prst="rect">
            <a:avLst/>
          </a:prstGeom>
        </p:spPr>
      </p:pic>
      <p:pic>
        <p:nvPicPr>
          <p:cNvPr id="18" name="Obraz 17" descr="Obrobk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712143" y="1111796"/>
            <a:ext cx="8136904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pl-PL" sz="2000" b="1" cap="all" dirty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Obraz 2" descr="Znaczek_EB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1785" y="341161"/>
            <a:ext cx="1484040" cy="1497189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07926" y="408459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srgbClr val="663300"/>
                </a:solidFill>
              </a:rPr>
              <a:t>W</a:t>
            </a:r>
            <a:endParaRPr lang="pl-PL" sz="1400" u="sng" dirty="0" smtClean="0">
              <a:solidFill>
                <a:srgbClr val="663300"/>
              </a:solidFill>
            </a:endParaRPr>
          </a:p>
        </p:txBody>
      </p:sp>
      <p:pic>
        <p:nvPicPr>
          <p:cNvPr id="1026" name="Picture 2" descr="C:\Documents and Settings\j_matejuk\Moje dokumenty\I.Frackowiak_Ekologiczny_nanokompoz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226" y="208222"/>
            <a:ext cx="4475371" cy="63164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2733675"/>
            <a:ext cx="8591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defRPr/>
            </a:pPr>
            <a:r>
              <a:rPr lang="pl-PL" sz="1400" b="1" dirty="0" smtClean="0">
                <a:solidFill>
                  <a:srgbClr val="663300"/>
                </a:solidFill>
              </a:rPr>
              <a:t>(Wynalazek  P.394926) </a:t>
            </a:r>
            <a:endParaRPr lang="pl-PL" sz="1400" b="1" dirty="0">
              <a:solidFill>
                <a:srgbClr val="663300"/>
              </a:solidFill>
            </a:endParaRPr>
          </a:p>
          <a:p>
            <a:pPr>
              <a:defRPr/>
            </a:pPr>
            <a:r>
              <a:rPr lang="pl-PL" sz="1400" b="1" dirty="0">
                <a:solidFill>
                  <a:srgbClr val="663300"/>
                </a:solidFill>
              </a:rPr>
              <a:t> </a:t>
            </a:r>
          </a:p>
          <a:p>
            <a:pPr marL="36195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1400" b="1" dirty="0">
              <a:solidFill>
                <a:srgbClr val="663300"/>
              </a:solidFill>
            </a:endParaRPr>
          </a:p>
        </p:txBody>
      </p:sp>
      <p:pic>
        <p:nvPicPr>
          <p:cNvPr id="19460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988" y="866775"/>
            <a:ext cx="29384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zaokrąglony 6"/>
          <p:cNvSpPr/>
          <p:nvPr/>
        </p:nvSpPr>
        <p:spPr>
          <a:xfrm>
            <a:off x="220267" y="1616621"/>
            <a:ext cx="5580458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l-PL" sz="2000" b="1" cap="all" dirty="0" err="1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Nanokompozyt</a:t>
            </a:r>
            <a:r>
              <a:rPr lang="pl-PL" sz="2000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l-PL" sz="2000" b="1" cap="all" dirty="0" err="1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lignocelulozowy</a:t>
            </a:r>
            <a:r>
              <a:rPr lang="pl-PL" sz="2000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 EBM został nagrodzony medalami na wielu wystawach </a:t>
            </a:r>
            <a:r>
              <a:rPr lang="pl-PL" sz="2000" b="1" cap="all" dirty="0" err="1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miĘdzynarodowych</a:t>
            </a:r>
            <a:endParaRPr lang="pl-PL" sz="2000" b="1" cap="all" dirty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6" y="3729572"/>
            <a:ext cx="1856111" cy="26217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9773" y="3731986"/>
            <a:ext cx="1845002" cy="261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9549" y="3743325"/>
            <a:ext cx="1810615" cy="259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utoUpdateAnimBg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0286" y="1098079"/>
            <a:ext cx="6768752" cy="6814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l-PL" sz="2600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CIECZE JONOWE – INNOWACYJNE ROZWIĄZANIA W DRZEWNICTWIE</a:t>
            </a:r>
            <a:endParaRPr lang="pl-PL" sz="2000" b="1" cap="all" dirty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9336" y="200560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663300"/>
                </a:solidFill>
              </a:rPr>
              <a:t>W wyniku realizacji projektu POIG.01.03.01-30-074/08 „</a:t>
            </a:r>
            <a:r>
              <a:rPr lang="pl-PL" sz="1600" b="1" i="1" dirty="0" smtClean="0">
                <a:solidFill>
                  <a:srgbClr val="663300"/>
                </a:solidFill>
              </a:rPr>
              <a:t>Ciecze jonowe </a:t>
            </a:r>
            <a:br>
              <a:rPr lang="pl-PL" sz="1600" b="1" i="1" dirty="0" smtClean="0">
                <a:solidFill>
                  <a:srgbClr val="663300"/>
                </a:solidFill>
              </a:rPr>
            </a:br>
            <a:r>
              <a:rPr lang="pl-PL" sz="1600" b="1" i="1" dirty="0" smtClean="0">
                <a:solidFill>
                  <a:srgbClr val="663300"/>
                </a:solidFill>
              </a:rPr>
              <a:t>w innowacyjnych technologiach związanych z przetwarzaniem </a:t>
            </a:r>
            <a:br>
              <a:rPr lang="pl-PL" sz="1600" b="1" i="1" dirty="0" smtClean="0">
                <a:solidFill>
                  <a:srgbClr val="663300"/>
                </a:solidFill>
              </a:rPr>
            </a:br>
            <a:r>
              <a:rPr lang="pl-PL" sz="1600" b="1" i="1" dirty="0" smtClean="0">
                <a:solidFill>
                  <a:srgbClr val="663300"/>
                </a:solidFill>
              </a:rPr>
              <a:t>surowców lignocelulozowych</a:t>
            </a:r>
            <a:r>
              <a:rPr lang="pl-PL" sz="1600" i="1" dirty="0" smtClean="0">
                <a:solidFill>
                  <a:srgbClr val="663300"/>
                </a:solidFill>
              </a:rPr>
              <a:t>”</a:t>
            </a:r>
            <a:r>
              <a:rPr lang="pl-PL" sz="1600" dirty="0" smtClean="0">
                <a:solidFill>
                  <a:srgbClr val="663300"/>
                </a:solidFill>
              </a:rPr>
              <a:t>, finansowanego ze środków Europejskiego </a:t>
            </a:r>
            <a:br>
              <a:rPr lang="pl-PL" sz="1600" dirty="0" smtClean="0">
                <a:solidFill>
                  <a:srgbClr val="663300"/>
                </a:solidFill>
              </a:rPr>
            </a:br>
            <a:r>
              <a:rPr lang="pl-PL" sz="1600" dirty="0" smtClean="0">
                <a:solidFill>
                  <a:srgbClr val="663300"/>
                </a:solidFill>
              </a:rPr>
              <a:t>Funduszu Rozwoju Regionalnego, nad wykorzystaniem </a:t>
            </a:r>
            <a:r>
              <a:rPr lang="pl-PL" sz="1600" b="1" dirty="0" smtClean="0">
                <a:solidFill>
                  <a:srgbClr val="663300"/>
                </a:solidFill>
              </a:rPr>
              <a:t>cieczy jonowych </a:t>
            </a:r>
            <a:r>
              <a:rPr lang="pl-PL" sz="1600" dirty="0" smtClean="0">
                <a:solidFill>
                  <a:srgbClr val="663300"/>
                </a:solidFill>
              </a:rPr>
              <a:t>w drzewnictwie, opracowano i zgłoszono w formie trzech wynalazków </a:t>
            </a:r>
            <a:r>
              <a:rPr lang="pl-PL" sz="1600" u="sng" dirty="0" smtClean="0">
                <a:solidFill>
                  <a:srgbClr val="663300"/>
                </a:solidFill>
              </a:rPr>
              <a:t>środki do zabezpieczenia drewna litego oraz sposoby i środki do zabezpieczania płyt wiórowych i sklejek przed rozkładem mikrobiologicznym i grzybami wywołującymi pleśnienie. 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19449" y="3782566"/>
            <a:ext cx="5781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663300"/>
                </a:solidFill>
              </a:rPr>
              <a:t>Innowacyjne rozwiązania technologiczne z wykorzystaniem </a:t>
            </a:r>
            <a:r>
              <a:rPr lang="pl-PL" sz="1600" b="1" dirty="0" smtClean="0">
                <a:solidFill>
                  <a:srgbClr val="663300"/>
                </a:solidFill>
              </a:rPr>
              <a:t>cieczy jonowych </a:t>
            </a:r>
            <a:r>
              <a:rPr lang="pl-PL" sz="1600" dirty="0" smtClean="0">
                <a:solidFill>
                  <a:srgbClr val="663300"/>
                </a:solidFill>
              </a:rPr>
              <a:t>umożliwią wprowadzenie nowatorskich materiałów dla budownictwa z surowców odnawialnych, odpornych na działanie czynników biotycznych. Badania o charakterze  teoretyczno-poznawczym nad aplikacją </a:t>
            </a:r>
            <a:r>
              <a:rPr lang="pl-PL" sz="1600" b="1" dirty="0" smtClean="0">
                <a:solidFill>
                  <a:srgbClr val="663300"/>
                </a:solidFill>
              </a:rPr>
              <a:t>cieczy jonowych </a:t>
            </a:r>
            <a:r>
              <a:rPr lang="pl-PL" sz="1600" dirty="0" smtClean="0">
                <a:solidFill>
                  <a:srgbClr val="663300"/>
                </a:solidFill>
              </a:rPr>
              <a:t>jako rozpuszczalników celulozy w procesie jej wyodrębnienia z drewna umożliwią  wprowadzenie innowacji w technologii wytwarzania mas włóknistych papierniczych w przemyśle celulozowo-papierniczym.</a:t>
            </a:r>
            <a:endParaRPr lang="pl-PL" sz="1600" dirty="0">
              <a:solidFill>
                <a:srgbClr val="663300"/>
              </a:solidFill>
            </a:endParaRPr>
          </a:p>
        </p:txBody>
      </p:sp>
      <p:pic>
        <p:nvPicPr>
          <p:cNvPr id="5" name="Obraz 4" descr="lignina model B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9550"/>
            <a:ext cx="3101913" cy="2400300"/>
          </a:xfrm>
          <a:prstGeom prst="rect">
            <a:avLst/>
          </a:prstGeom>
        </p:spPr>
      </p:pic>
      <p:pic>
        <p:nvPicPr>
          <p:cNvPr id="6" name="Obraz 5" descr="Ciecze_POIG_okladka-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737" y="188640"/>
            <a:ext cx="1497070" cy="2127087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25017" y="1235621"/>
            <a:ext cx="6456758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pl-PL" sz="2600" b="1" cap="all" dirty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4542" y="929474"/>
            <a:ext cx="55995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l-PL" sz="1400" b="1" dirty="0" smtClean="0">
              <a:solidFill>
                <a:srgbClr val="663300"/>
              </a:solidFill>
            </a:endParaRPr>
          </a:p>
          <a:p>
            <a:pPr marL="266700" indent="-266700"/>
            <a:r>
              <a:rPr lang="pl-PL" sz="1400" b="1" dirty="0" smtClean="0">
                <a:solidFill>
                  <a:srgbClr val="663300"/>
                </a:solidFill>
              </a:rPr>
              <a:t>     Wynalazki zostały nagrodzone w konkursie EUREKA podczas 63. Światowych Targów BRUSSELS INNOVA 2014:</a:t>
            </a:r>
          </a:p>
          <a:p>
            <a:pPr marL="266700" indent="-266700"/>
            <a:endParaRPr lang="pl-PL" sz="1400" b="1" u="sng" dirty="0" smtClean="0">
              <a:solidFill>
                <a:srgbClr val="663300"/>
              </a:solidFill>
            </a:endParaRPr>
          </a:p>
          <a:p>
            <a:pPr marL="266700" indent="-266700"/>
            <a:r>
              <a:rPr lang="pl-PL" sz="1400" b="1" u="sng" dirty="0" smtClean="0">
                <a:solidFill>
                  <a:srgbClr val="FF0000"/>
                </a:solidFill>
              </a:rPr>
              <a:t>Złoty Medal z Wyróżnieniem</a:t>
            </a:r>
            <a:r>
              <a:rPr lang="pl-PL" sz="1400" b="1" dirty="0" smtClean="0">
                <a:solidFill>
                  <a:srgbClr val="663300"/>
                </a:solidFill>
              </a:rPr>
              <a:t> za wynalazek EP 2700310 A1 </a:t>
            </a:r>
            <a:r>
              <a:rPr lang="pl-PL" sz="1400" b="1" i="1" dirty="0" smtClean="0">
                <a:solidFill>
                  <a:srgbClr val="663300"/>
                </a:solidFill>
              </a:rPr>
              <a:t>„Środki  do ochrony przed grzybami i algami i sposoby ochrony drewna przed grzybami i algami przy użyciu tych środków</a:t>
            </a:r>
            <a:endParaRPr lang="pl-PL" sz="1400" b="1" dirty="0" smtClean="0">
              <a:solidFill>
                <a:srgbClr val="663300"/>
              </a:solidFill>
            </a:endParaRPr>
          </a:p>
          <a:p>
            <a:r>
              <a:rPr lang="pl-PL" dirty="0" smtClean="0"/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 smtClean="0"/>
          </a:p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80976" y="4425940"/>
            <a:ext cx="633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2560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618" y="446347"/>
            <a:ext cx="2004502" cy="789273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2" y="2781300"/>
            <a:ext cx="2550695" cy="3533775"/>
          </a:xfrm>
          <a:prstGeom prst="rect">
            <a:avLst/>
          </a:prstGeom>
        </p:spPr>
      </p:pic>
      <p:pic>
        <p:nvPicPr>
          <p:cNvPr id="13" name="Picture 4" descr="http://www.itd.poznan.pl/pl/fotos/Brussels_Innova_2014_poster_1_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813" y="1943100"/>
            <a:ext cx="3422692" cy="4676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25017" y="1235621"/>
            <a:ext cx="6456758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pl-PL" sz="2600" b="1" cap="all" dirty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4542" y="1015199"/>
            <a:ext cx="6258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l-PL" sz="1400" b="1" dirty="0" smtClean="0">
              <a:solidFill>
                <a:srgbClr val="663300"/>
              </a:solidFill>
            </a:endParaRPr>
          </a:p>
          <a:p>
            <a:pPr marL="266700" indent="-266700"/>
            <a:r>
              <a:rPr lang="pl-PL" sz="1400" b="1" dirty="0" smtClean="0">
                <a:solidFill>
                  <a:srgbClr val="663300"/>
                </a:solidFill>
              </a:rPr>
              <a:t>     Wynalazki zostały nagrodzone w konkursie EUREKA podczas 63. Światowych Targów BRUSSELS INNOVA 2014:</a:t>
            </a:r>
          </a:p>
          <a:p>
            <a:pPr marL="266700" indent="-266700"/>
            <a:r>
              <a:rPr lang="pl-PL" sz="1400" b="1" dirty="0" smtClean="0">
                <a:solidFill>
                  <a:srgbClr val="663300"/>
                </a:solidFill>
              </a:rPr>
              <a:t> </a:t>
            </a:r>
          </a:p>
          <a:p>
            <a:pPr marL="266700" indent="-266700"/>
            <a:r>
              <a:rPr lang="pl-PL" sz="1400" b="1" dirty="0" smtClean="0">
                <a:solidFill>
                  <a:srgbClr val="FF0000"/>
                </a:solidFill>
              </a:rPr>
              <a:t>      </a:t>
            </a:r>
            <a:r>
              <a:rPr lang="pl-PL" sz="1400" b="1" u="sng" dirty="0" smtClean="0">
                <a:solidFill>
                  <a:srgbClr val="FF0000"/>
                </a:solidFill>
              </a:rPr>
              <a:t>Srebrny Medal</a:t>
            </a:r>
            <a:r>
              <a:rPr lang="pl-PL" sz="1400" b="1" dirty="0" smtClean="0">
                <a:solidFill>
                  <a:srgbClr val="663300"/>
                </a:solidFill>
              </a:rPr>
              <a:t> za wynalazek EP 2700311 A1 </a:t>
            </a:r>
          </a:p>
          <a:p>
            <a:pPr marL="266700" indent="-266700"/>
            <a:r>
              <a:rPr lang="pl-PL" sz="1400" b="1" i="1" dirty="0" smtClean="0">
                <a:solidFill>
                  <a:srgbClr val="663300"/>
                </a:solidFill>
              </a:rPr>
              <a:t>      „Sposób zabezpieczania sklejki przed grzybami”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 smtClean="0"/>
          </a:p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52401" y="4444990"/>
            <a:ext cx="633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2560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618" y="446347"/>
            <a:ext cx="2004502" cy="789273"/>
          </a:xfrm>
          <a:prstGeom prst="rect">
            <a:avLst/>
          </a:prstGeom>
          <a:noFill/>
        </p:spPr>
      </p:pic>
      <p:pic>
        <p:nvPicPr>
          <p:cNvPr id="12" name="Picture 6" descr="http://www.itd.poznan.pl/pl/fotos/Brussels_Innova_2014_poster_3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276" y="1561489"/>
            <a:ext cx="3569600" cy="4922639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541" y="2593075"/>
            <a:ext cx="2845423" cy="401364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b="1" cap="all" dirty="0" smtClean="0">
                <a:ln w="0"/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10742" y="316946"/>
            <a:ext cx="9144000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pl-PL" sz="2600" b="1" cap="all" dirty="0" smtClean="0">
              <a:ln w="0"/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endParaRPr lang="pl-PL" sz="1400" b="1" cap="all" dirty="0" smtClean="0">
              <a:ln w="0"/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28243" y="1948934"/>
            <a:ext cx="6258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l-PL" sz="1400" b="1" dirty="0" smtClean="0">
              <a:solidFill>
                <a:srgbClr val="663300"/>
              </a:solidFill>
            </a:endParaRPr>
          </a:p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09551" y="4425940"/>
            <a:ext cx="633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543" y="2467087"/>
            <a:ext cx="2954476" cy="42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323424" y="1833683"/>
            <a:ext cx="7910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 smtClean="0">
                <a:solidFill>
                  <a:srgbClr val="663300"/>
                </a:solidFill>
              </a:rPr>
              <a:t>„Sposób zabezpieczania płyt wiórowych przed działaniem grzybów oraz środek do ochrony płyt wiórowych przed działaniem grzybów" </a:t>
            </a:r>
            <a:endParaRPr lang="pl-PL" sz="1400" i="1" dirty="0">
              <a:solidFill>
                <a:srgbClr val="663300"/>
              </a:solidFill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433" y="2462911"/>
            <a:ext cx="3092007" cy="42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az 12" descr="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323850"/>
            <a:ext cx="952500" cy="89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zaokrąglony 13"/>
          <p:cNvSpPr/>
          <p:nvPr/>
        </p:nvSpPr>
        <p:spPr>
          <a:xfrm>
            <a:off x="125017" y="1235621"/>
            <a:ext cx="6456758" cy="6814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66700" indent="-266700"/>
            <a:r>
              <a:rPr lang="pl-PL" sz="1400" b="1" dirty="0" smtClean="0">
                <a:solidFill>
                  <a:srgbClr val="FF0000"/>
                </a:solidFill>
              </a:rPr>
              <a:t>      </a:t>
            </a:r>
            <a:r>
              <a:rPr lang="pl-PL" sz="1400" b="1" u="sng" dirty="0" smtClean="0">
                <a:solidFill>
                  <a:srgbClr val="FF0000"/>
                </a:solidFill>
              </a:rPr>
              <a:t>Złoty </a:t>
            </a:r>
            <a:r>
              <a:rPr lang="pl-PL" sz="1400" b="1" u="sng" dirty="0" smtClean="0">
                <a:solidFill>
                  <a:srgbClr val="FF0000"/>
                </a:solidFill>
                <a:latin typeface="+mj-lt"/>
              </a:rPr>
              <a:t>Medal</a:t>
            </a:r>
            <a:r>
              <a:rPr lang="pl-PL" sz="1400" b="1" dirty="0" smtClean="0">
                <a:solidFill>
                  <a:srgbClr val="FF0000"/>
                </a:solidFill>
              </a:rPr>
              <a:t> </a:t>
            </a:r>
            <a:r>
              <a:rPr lang="pl-PL" sz="1400" b="1" dirty="0" smtClean="0">
                <a:solidFill>
                  <a:srgbClr val="663300"/>
                </a:solidFill>
              </a:rPr>
              <a:t> za wynalazek EP 2700312 A1 w konkursie INTARG 2015 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28975" y="4073525"/>
            <a:ext cx="4032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2000"/>
              </a:lnSpc>
            </a:pPr>
            <a:endParaRPr kumimoji="1"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329706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48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pl-PL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Propozycje  tematów/zagadnień projektów do organizacji konsorcjów w ramach Centrum Polintegra:</a:t>
            </a:r>
          </a:p>
          <a:p>
            <a:pPr marL="361950">
              <a:lnSpc>
                <a:spcPct val="200000"/>
              </a:lnSpc>
              <a:buFont typeface="Arial" pitchFamily="34" charset="0"/>
              <a:buChar char="•"/>
            </a:pPr>
            <a:r>
              <a:rPr lang="pl-PL" sz="1600" b="1" i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 Kompozyty </a:t>
            </a:r>
            <a:r>
              <a:rPr lang="pl-PL" sz="1600" b="1" i="1" dirty="0" err="1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lignocelulozowe</a:t>
            </a:r>
            <a:r>
              <a:rPr lang="pl-PL" sz="1600" b="1" i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jako ekologiczne materiały dla budownictwa</a:t>
            </a:r>
          </a:p>
          <a:p>
            <a:pPr marL="361950">
              <a:lnSpc>
                <a:spcPct val="200000"/>
              </a:lnSpc>
              <a:buFont typeface="Arial" pitchFamily="34" charset="0"/>
              <a:buChar char="•"/>
            </a:pPr>
            <a:r>
              <a:rPr lang="pl-PL" sz="1600" b="1" i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 Zabezpieczenia drewna archeologicznego  przyjaznymi dla środowiska środkami ochronnymi  </a:t>
            </a:r>
            <a:r>
              <a:rPr lang="pl-PL" sz="48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pl-PL" sz="4800" b="1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endParaRPr lang="pl-PL" sz="4800" b="1" dirty="0" smtClean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6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292</Words>
  <Application>Microsoft Office PowerPoint</Application>
  <PresentationFormat>Pokaz na ekranie (4:3)</PresentationFormat>
  <Paragraphs>51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 </vt:lpstr>
      <vt:lpstr> </vt:lpstr>
      <vt:lpstr>Prezentacja programu PowerPoint</vt:lpstr>
      <vt:lpstr>Prezentacja programu PowerPoint</vt:lpstr>
    </vt:vector>
  </TitlesOfParts>
  <Company>Instytut Technologii Drewna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Gałecka</dc:creator>
  <cp:lastModifiedBy>Ewa Wesołowska</cp:lastModifiedBy>
  <cp:revision>737</cp:revision>
  <dcterms:created xsi:type="dcterms:W3CDTF">2006-03-06T16:57:26Z</dcterms:created>
  <dcterms:modified xsi:type="dcterms:W3CDTF">2016-07-08T06:26:44Z</dcterms:modified>
</cp:coreProperties>
</file>