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CC0000">
                <a:alpha val="67000"/>
              </a:srgb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4B66F-2726-45C6-AE97-92EFE5563D20}" type="datetimeFigureOut">
              <a:rPr lang="pl-PL" smtClean="0"/>
              <a:pPr/>
              <a:t>2016-06-29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B6F8-31A2-4435-A012-D0F4EE7818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user\Pulpit\film%20z%20COMFORTU.m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user\Pulpit\Slubice2Mbps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 rot="10800000" flipV="1">
            <a:off x="428596" y="5929330"/>
            <a:ext cx="85011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Constantia" pitchFamily="18" charset="0"/>
              </a:rPr>
              <a:t>PIKNIK NAUKOWO-PRZEMYSŁOWY PONADREGIONALNEGO CENTRUM POLINTEGRA</a:t>
            </a:r>
            <a:endParaRPr lang="pl-PL" sz="3200" b="1" dirty="0">
              <a:latin typeface="Constantia" pitchFamily="18" charset="0"/>
            </a:endParaRPr>
          </a:p>
          <a:p>
            <a:pPr algn="ctr"/>
            <a:r>
              <a:rPr lang="pl-PL" sz="1200" b="1" dirty="0" smtClean="0">
                <a:latin typeface="Constantia" pitchFamily="18" charset="0"/>
              </a:rPr>
              <a:t>30 czerwca 2016 r.,  </a:t>
            </a:r>
          </a:p>
          <a:p>
            <a:pPr algn="ctr"/>
            <a:r>
              <a:rPr lang="pl-PL" sz="1200" b="1" dirty="0" smtClean="0">
                <a:latin typeface="Constantia" pitchFamily="18" charset="0"/>
              </a:rPr>
              <a:t>Tymbark-Grupa Maspex Wadowice</a:t>
            </a:r>
            <a:endParaRPr lang="pl-PL" sz="1200" b="1" dirty="0">
              <a:latin typeface="Constantia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28596" y="357166"/>
            <a:ext cx="8001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INSTYTUT BIOPOLIMERÓW I WŁÓKIEN CHEMICZNYCH</a:t>
            </a:r>
          </a:p>
          <a:p>
            <a:pPr algn="ctr"/>
            <a:r>
              <a:rPr lang="pl-PL" dirty="0" smtClean="0"/>
              <a:t>ul. M. Skłodowskiej-Curie 19/27, 90-570 Łódź</a:t>
            </a:r>
            <a:endParaRPr lang="pl-PL" dirty="0"/>
          </a:p>
        </p:txBody>
      </p:sp>
      <p:pic>
        <p:nvPicPr>
          <p:cNvPr id="2" name="Picture 2" descr="D:\logo IBWCh+Polska+Epnoe\Logo_IBW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907940"/>
            <a:ext cx="1071570" cy="1235176"/>
          </a:xfrm>
          <a:prstGeom prst="rect">
            <a:avLst/>
          </a:prstGeom>
          <a:noFill/>
        </p:spPr>
      </p:pic>
      <p:pic>
        <p:nvPicPr>
          <p:cNvPr id="1027" name="Picture 3" descr="D:\logo IBWCh+Polska+Epnoe\Logo Polska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5" y="892669"/>
            <a:ext cx="1500198" cy="1179009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285720" y="2714620"/>
            <a:ext cx="8501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PRÓBA </a:t>
            </a:r>
            <a:r>
              <a:rPr lang="pl-PL" sz="2400" b="1" dirty="0" smtClean="0"/>
              <a:t>PRZEMYSŁOWA </a:t>
            </a:r>
            <a:r>
              <a:rPr lang="pl-PL" sz="2400" b="1" dirty="0" smtClean="0"/>
              <a:t>- TECHNOLOGIA WYTWARZANIA CIĘTYCH WŁÓKIEN BIODEGRADOWALNYCH </a:t>
            </a:r>
            <a:endParaRPr lang="pl-PL" sz="2400" b="1" dirty="0" smtClean="0"/>
          </a:p>
          <a:p>
            <a:pPr algn="ctr"/>
            <a:r>
              <a:rPr lang="pl-PL" sz="2400" b="1" dirty="0" smtClean="0"/>
              <a:t>Z </a:t>
            </a:r>
            <a:r>
              <a:rPr lang="pl-PL" sz="2400" b="1" dirty="0" smtClean="0"/>
              <a:t>POLI(KWASU MLEKOWEGO)</a:t>
            </a:r>
            <a:endParaRPr 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57190" y="4228935"/>
            <a:ext cx="8501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PRÓBA PRZEMYSŁOWA</a:t>
            </a:r>
            <a:r>
              <a:rPr lang="pl-PL" sz="2400" dirty="0" smtClean="0"/>
              <a:t> ‒ </a:t>
            </a:r>
            <a:r>
              <a:rPr lang="pl-PL" sz="2400" b="1" dirty="0" smtClean="0"/>
              <a:t>TECHNOLOGIA WYTWARZANIA WŁÓKNIN METODĄ BEZPOŚREDNIĄ SPOD FILIERY (</a:t>
            </a:r>
            <a:r>
              <a:rPr lang="pl-PL" sz="2400" b="1" i="1" dirty="0" err="1" smtClean="0"/>
              <a:t>spun-bonded</a:t>
            </a:r>
            <a:r>
              <a:rPr lang="pl-PL" sz="2400" b="1" dirty="0" smtClean="0"/>
              <a:t>) Z POLI(KWASU MLEKOWEGO) FIRMY </a:t>
            </a:r>
            <a:r>
              <a:rPr lang="pl-PL" sz="2400" b="1" i="1" dirty="0" err="1" smtClean="0"/>
              <a:t>Nature</a:t>
            </a:r>
            <a:r>
              <a:rPr lang="pl-PL" sz="2400" b="1" i="1" dirty="0" smtClean="0"/>
              <a:t> Works</a:t>
            </a:r>
            <a:endParaRPr lang="pl-PL" sz="2400" b="1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4285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Wstępne </a:t>
            </a:r>
            <a:r>
              <a:rPr lang="pl-PL" sz="2400" dirty="0" smtClean="0"/>
              <a:t>założenia techniczno-technologiczne </a:t>
            </a:r>
            <a:r>
              <a:rPr lang="pl-PL" sz="2400" dirty="0" smtClean="0"/>
              <a:t> prób przemysłowych:</a:t>
            </a:r>
          </a:p>
          <a:p>
            <a:pPr marL="457200" indent="-457200">
              <a:buAutoNum type="arabicPeriod"/>
            </a:pPr>
            <a:r>
              <a:rPr lang="pl-PL" sz="2400" dirty="0" smtClean="0"/>
              <a:t>Technologii </a:t>
            </a:r>
            <a:r>
              <a:rPr lang="pl-PL" sz="2400" dirty="0" smtClean="0"/>
              <a:t>wytwarzania </a:t>
            </a:r>
            <a:r>
              <a:rPr lang="pl-PL" sz="2400" dirty="0" err="1" smtClean="0"/>
              <a:t>biodegradowalnych</a:t>
            </a:r>
            <a:r>
              <a:rPr lang="pl-PL" sz="2400" dirty="0" smtClean="0"/>
              <a:t> włókien </a:t>
            </a:r>
            <a:r>
              <a:rPr lang="pl-PL" sz="2400" dirty="0" smtClean="0"/>
              <a:t>ciętych z </a:t>
            </a:r>
            <a:r>
              <a:rPr lang="pl-PL" sz="2400" dirty="0" smtClean="0"/>
              <a:t>PLA </a:t>
            </a:r>
          </a:p>
          <a:p>
            <a:pPr marL="457200" indent="-457200">
              <a:buFontTx/>
              <a:buAutoNum type="arabicPeriod"/>
            </a:pPr>
            <a:r>
              <a:rPr lang="pl-PL" sz="2400" dirty="0" smtClean="0"/>
              <a:t>Technologii wytwarzania </a:t>
            </a:r>
            <a:r>
              <a:rPr lang="pl-PL" sz="2400" dirty="0" smtClean="0"/>
              <a:t>włóknin metodą bezpośrednią spod filiery (</a:t>
            </a:r>
            <a:r>
              <a:rPr lang="pl-PL" sz="2400" dirty="0" err="1" smtClean="0"/>
              <a:t>spun-bonded</a:t>
            </a:r>
            <a:r>
              <a:rPr lang="pl-PL" sz="2400" dirty="0" smtClean="0"/>
              <a:t>) z  PLA </a:t>
            </a:r>
            <a:r>
              <a:rPr lang="pl-PL" sz="2400" dirty="0" err="1" smtClean="0"/>
              <a:t>Nature</a:t>
            </a:r>
            <a:r>
              <a:rPr lang="pl-PL" sz="2400" dirty="0" smtClean="0"/>
              <a:t> Works</a:t>
            </a:r>
            <a:endParaRPr lang="pl-PL" sz="2400" b="1" dirty="0" smtClean="0"/>
          </a:p>
          <a:p>
            <a:pPr marL="457200" indent="-457200"/>
            <a:endParaRPr lang="pl-PL" sz="2400" dirty="0" smtClean="0"/>
          </a:p>
          <a:p>
            <a:pPr algn="just"/>
            <a:r>
              <a:rPr lang="pl-PL" sz="2400" dirty="0" smtClean="0"/>
              <a:t>opracowano w </a:t>
            </a:r>
            <a:r>
              <a:rPr lang="pl-PL" sz="2400" dirty="0" smtClean="0"/>
              <a:t>ramach przeprowadzonych prac </a:t>
            </a:r>
            <a:r>
              <a:rPr lang="pl-PL" sz="2400" dirty="0" smtClean="0"/>
              <a:t>wdrożeniowych zrealizowanych w </a:t>
            </a:r>
            <a:r>
              <a:rPr lang="pl-PL" sz="2400" dirty="0" smtClean="0"/>
              <a:t>ramach projektu strategicznego </a:t>
            </a:r>
            <a:endParaRPr lang="pl-PL" sz="2400" dirty="0" smtClean="0"/>
          </a:p>
          <a:p>
            <a:endParaRPr lang="pl-PL" sz="2400" b="1" dirty="0" smtClean="0"/>
          </a:p>
          <a:p>
            <a:r>
              <a:rPr lang="pl-PL" sz="2400" b="1" dirty="0" smtClean="0"/>
              <a:t>„</a:t>
            </a:r>
            <a:r>
              <a:rPr lang="pl-PL" sz="2400" b="1" dirty="0" smtClean="0"/>
              <a:t>Biodegradowalne wyroby włókniste” – BIOGRATEX, </a:t>
            </a:r>
            <a:endParaRPr lang="pl-PL" sz="2400" b="1" dirty="0" smtClean="0"/>
          </a:p>
          <a:p>
            <a:r>
              <a:rPr lang="pl-PL" sz="2400" b="1" dirty="0" smtClean="0"/>
              <a:t>POIG </a:t>
            </a:r>
            <a:r>
              <a:rPr lang="pl-PL" sz="2400" b="1" dirty="0" smtClean="0"/>
              <a:t>01.03.01-00-007/08 </a:t>
            </a:r>
            <a:r>
              <a:rPr lang="pl-PL" sz="2400" dirty="0" smtClean="0"/>
              <a:t>współfinansowanego </a:t>
            </a:r>
            <a:r>
              <a:rPr lang="pl-PL" sz="2400" dirty="0" smtClean="0"/>
              <a:t>ze środków Unii Europejskiej </a:t>
            </a:r>
            <a:r>
              <a:rPr lang="pl-PL" sz="2400" dirty="0" smtClean="0"/>
              <a:t>w </a:t>
            </a:r>
            <a:r>
              <a:rPr lang="pl-PL" sz="2400" dirty="0" smtClean="0"/>
              <a:t>ramach Europejskiego Funduszu Rozwoju Regionalnego – Program Operacyjny Innowacyjna Gospodarka</a:t>
            </a:r>
            <a:r>
              <a:rPr lang="pl-PL" sz="2400" dirty="0" smtClean="0"/>
              <a:t>.</a:t>
            </a:r>
            <a:endParaRPr lang="pl-PL" sz="2400" b="1" dirty="0" smtClean="0"/>
          </a:p>
          <a:p>
            <a:endParaRPr lang="pl-PL" sz="2400" b="1" dirty="0" smtClean="0"/>
          </a:p>
          <a:p>
            <a:r>
              <a:rPr lang="pl-PL" sz="2400" b="1" dirty="0" smtClean="0"/>
              <a:t>Lider </a:t>
            </a:r>
            <a:r>
              <a:rPr lang="pl-PL" sz="2400" b="1" dirty="0" smtClean="0"/>
              <a:t>projektu: </a:t>
            </a:r>
            <a:r>
              <a:rPr lang="pl-PL" sz="2400" dirty="0" smtClean="0"/>
              <a:t>prof. dr hab. inż. Izabella Krucińska, </a:t>
            </a:r>
            <a:r>
              <a:rPr lang="pl-PL" sz="2400" dirty="0" smtClean="0"/>
              <a:t>Wydział Technologii Materiałowych i Wzornictwa </a:t>
            </a:r>
            <a:r>
              <a:rPr lang="pl-PL" sz="2400" dirty="0" smtClean="0"/>
              <a:t>Tekstyliów Politechniki </a:t>
            </a:r>
            <a:r>
              <a:rPr lang="pl-PL" sz="2400" dirty="0" smtClean="0"/>
              <a:t>Łódzkiej</a:t>
            </a:r>
            <a:endParaRPr lang="pl-PL" sz="2400" dirty="0"/>
          </a:p>
        </p:txBody>
      </p:sp>
      <p:pic>
        <p:nvPicPr>
          <p:cNvPr id="1029" name="Picture 5" descr="D:\LOGA WSZYSTKICH PROJEKTÓW  Logo UE i POIG\Logo BIOGRAT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5953" y="5786454"/>
            <a:ext cx="4208013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0" y="207167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PRÓBA TECHNOLOGICZNA - TECHNOLOGIA WYTWARZANIA CIĘTYCH </a:t>
            </a:r>
            <a:r>
              <a:rPr lang="pl-PL" sz="3200" b="1" dirty="0" smtClean="0"/>
              <a:t>WŁÓKIEN BIODEGRADOWALNYCH </a:t>
            </a:r>
            <a:endParaRPr lang="pl-PL" sz="3200" b="1" dirty="0" smtClean="0"/>
          </a:p>
          <a:p>
            <a:pPr algn="ctr"/>
            <a:r>
              <a:rPr lang="pl-PL" sz="3200" b="1" dirty="0" smtClean="0"/>
              <a:t>Z </a:t>
            </a:r>
            <a:r>
              <a:rPr lang="pl-PL" sz="3200" b="1" dirty="0" smtClean="0"/>
              <a:t>POLI(KWASU MLEKOWEGO)</a:t>
            </a:r>
            <a:endParaRPr lang="pl-PL" sz="3200" b="1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14282" y="142852"/>
            <a:ext cx="87154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IMP Comfort - </a:t>
            </a:r>
            <a:r>
              <a:rPr lang="pl-PL" sz="2000" dirty="0" err="1" smtClean="0"/>
              <a:t>Industrie</a:t>
            </a:r>
            <a:r>
              <a:rPr lang="pl-PL" sz="2000" dirty="0" smtClean="0"/>
              <a:t> </a:t>
            </a:r>
            <a:r>
              <a:rPr lang="pl-PL" sz="2000" dirty="0" err="1" smtClean="0"/>
              <a:t>Maurizio</a:t>
            </a:r>
            <a:r>
              <a:rPr lang="pl-PL" sz="2000" dirty="0" smtClean="0"/>
              <a:t> </a:t>
            </a:r>
            <a:r>
              <a:rPr lang="pl-PL" sz="2000" dirty="0" err="1" smtClean="0"/>
              <a:t>Peruzzo</a:t>
            </a:r>
            <a:r>
              <a:rPr lang="pl-PL" sz="2000" dirty="0" smtClean="0"/>
              <a:t> Comfort Sp. z o.o. jest liderem w branży włókienniczej, w Polsce, jak i w Europie. Produkuje zarówno włókno poliestrowe cięte, jak i wyroby z włókna: włókniny </a:t>
            </a:r>
            <a:r>
              <a:rPr lang="pl-PL" sz="2000" dirty="0" err="1" smtClean="0"/>
              <a:t>wysokopuszyste</a:t>
            </a:r>
            <a:r>
              <a:rPr lang="pl-PL" sz="2000" dirty="0" smtClean="0"/>
              <a:t> oraz płaskie.</a:t>
            </a:r>
            <a:br>
              <a:rPr lang="pl-PL" sz="2000" dirty="0" smtClean="0"/>
            </a:br>
            <a:r>
              <a:rPr lang="pl-PL" sz="2000" dirty="0" smtClean="0"/>
              <a:t>Wyroby firmy, z uwagi na swoje własności użytkowe, znajdują zastosowanie w wielu obszarach: w meblarstwie, budownictwie, odzieżownictwie czy też jako elementy wykończenia wnętrza samochodów. </a:t>
            </a:r>
            <a:br>
              <a:rPr lang="pl-PL" sz="2000" dirty="0" smtClean="0"/>
            </a:br>
            <a:r>
              <a:rPr lang="pl-PL" sz="2000" dirty="0" smtClean="0"/>
              <a:t>Atutem działalności IMP Comfort jest innowacyjne podejście do procesów produkcji. Możemy pochwalić się prowadzeniem działalności produkcyjnej w oparciu o technologie bezodpadowe, nie degradujące środowiska naturalnego. Jako pierwsza firma w Polsce, i jedna z niewielu w Europie, zastosowaliśmy w 100% poddane recyklingowi butelki PET do produkcji ciętego włókna poliestrowego, a następnie włóknin, bez utraty końcowych parametrów użytkowych. </a:t>
            </a:r>
            <a:endParaRPr lang="pl-PL" sz="2000" dirty="0"/>
          </a:p>
        </p:txBody>
      </p:sp>
      <p:pic>
        <p:nvPicPr>
          <p:cNvPr id="1026" name="Picture 2" descr="http://www.comfort.pl/pliki/image/ofirmie/Zaklad_IMP_Comfort_m_w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857760"/>
            <a:ext cx="7372026" cy="1892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ilm z COMFORTU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142908" y="2500306"/>
            <a:ext cx="88582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PRÓBA PRZEMYSŁOWA</a:t>
            </a:r>
            <a:r>
              <a:rPr lang="pl-PL" sz="3200" dirty="0" smtClean="0"/>
              <a:t> ‒ </a:t>
            </a:r>
            <a:r>
              <a:rPr lang="pl-PL" sz="3200" b="1" dirty="0" smtClean="0"/>
              <a:t>TECHNOLOGIA WYTWARZANIA WŁÓKNIN METODĄ BEZPOŚREDNIĄ SPOD FILIERY (</a:t>
            </a:r>
            <a:r>
              <a:rPr lang="pl-PL" sz="3200" b="1" i="1" dirty="0" err="1" smtClean="0"/>
              <a:t>spun-bonded</a:t>
            </a:r>
            <a:r>
              <a:rPr lang="pl-PL" sz="3200" b="1" dirty="0" smtClean="0"/>
              <a:t>) </a:t>
            </a:r>
            <a:endParaRPr lang="pl-PL" sz="3200" b="1" dirty="0" smtClean="0"/>
          </a:p>
          <a:p>
            <a:pPr algn="ctr"/>
            <a:r>
              <a:rPr lang="pl-PL" sz="3200" b="1" dirty="0" smtClean="0"/>
              <a:t>Z </a:t>
            </a:r>
            <a:r>
              <a:rPr lang="pl-PL" sz="3200" b="1" dirty="0" smtClean="0"/>
              <a:t>POLI(KWASU MLEKOWEGO) FIRMY </a:t>
            </a:r>
            <a:r>
              <a:rPr lang="pl-PL" sz="3200" b="1" i="1" dirty="0" err="1" smtClean="0"/>
              <a:t>Nature</a:t>
            </a:r>
            <a:r>
              <a:rPr lang="pl-PL" sz="3200" b="1" i="1" dirty="0" smtClean="0"/>
              <a:t> Works</a:t>
            </a:r>
            <a:endParaRPr lang="pl-PL" sz="3200" b="1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42852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err="1" smtClean="0"/>
              <a:t>Foliarex</a:t>
            </a:r>
            <a:r>
              <a:rPr lang="pl-PL" sz="2000" b="1" dirty="0" smtClean="0"/>
              <a:t> Sp. z o.o. </a:t>
            </a:r>
            <a:r>
              <a:rPr lang="pl-PL" sz="2000" dirty="0" smtClean="0"/>
              <a:t>posiada 20-letnie </a:t>
            </a:r>
            <a:r>
              <a:rPr lang="pl-PL" sz="2000" dirty="0" smtClean="0"/>
              <a:t>doświadczenie w produkcji folii opakowaniowych, budowlanych i ogrodniczych. </a:t>
            </a:r>
            <a:r>
              <a:rPr lang="pl-PL" sz="2000" dirty="0" smtClean="0"/>
              <a:t>O </a:t>
            </a:r>
            <a:r>
              <a:rPr lang="pl-PL" sz="2000" dirty="0" smtClean="0"/>
              <a:t>jej dynamicznym rozwoju świadczyć może oferowany Państwu obecnie szeroki asortyment folii budowlanych, dla rolnictwa i ogrodnictwa, </a:t>
            </a:r>
            <a:r>
              <a:rPr lang="pl-PL" sz="2000" dirty="0" smtClean="0"/>
              <a:t>folii opakowaniowych</a:t>
            </a:r>
            <a:r>
              <a:rPr lang="pl-PL" sz="2000" dirty="0" smtClean="0"/>
              <a:t>, tworzyw sztucznych i </a:t>
            </a:r>
            <a:r>
              <a:rPr lang="pl-PL" sz="2000" dirty="0" err="1" smtClean="0"/>
              <a:t>regranulatów</a:t>
            </a:r>
            <a:r>
              <a:rPr lang="pl-PL" sz="2000" dirty="0" smtClean="0"/>
              <a:t>. 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b="1" dirty="0" smtClean="0"/>
              <a:t>Grupa </a:t>
            </a:r>
            <a:r>
              <a:rPr lang="pl-PL" sz="2000" b="1" dirty="0" smtClean="0"/>
              <a:t>FOLIAREX</a:t>
            </a:r>
            <a:endParaRPr lang="pl-PL" sz="2000" dirty="0" smtClean="0"/>
          </a:p>
          <a:p>
            <a:r>
              <a:rPr lang="pl-PL" sz="2000" dirty="0" smtClean="0"/>
              <a:t>Siłą Grupy </a:t>
            </a:r>
            <a:r>
              <a:rPr lang="pl-PL" sz="2000" dirty="0" err="1" smtClean="0"/>
              <a:t>Foliarex</a:t>
            </a:r>
            <a:r>
              <a:rPr lang="pl-PL" sz="2000" dirty="0" smtClean="0"/>
              <a:t> - którą tworzą </a:t>
            </a:r>
            <a:r>
              <a:rPr lang="pl-PL" sz="2000" dirty="0" err="1" smtClean="0"/>
              <a:t>Foliarex</a:t>
            </a:r>
            <a:r>
              <a:rPr lang="pl-PL" sz="2000" dirty="0" smtClean="0"/>
              <a:t> Słubice, </a:t>
            </a:r>
            <a:r>
              <a:rPr lang="pl-PL" sz="2000" dirty="0" err="1" smtClean="0"/>
              <a:t>Foliarex</a:t>
            </a:r>
            <a:r>
              <a:rPr lang="pl-PL" sz="2000" dirty="0" smtClean="0"/>
              <a:t> Stęszew oraz </a:t>
            </a:r>
            <a:r>
              <a:rPr lang="pl-PL" sz="2000" dirty="0" err="1" smtClean="0"/>
              <a:t>Wigolen</a:t>
            </a:r>
            <a:r>
              <a:rPr lang="pl-PL" sz="2000" dirty="0" smtClean="0"/>
              <a:t> Częstochowa </a:t>
            </a:r>
            <a:r>
              <a:rPr lang="pl-PL" sz="2000" dirty="0" smtClean="0"/>
              <a:t>jest wszechstronność i szerokość asortymentu. Dzięki rozbudowanej strukturze i specjalizacji poszczególnych zakładów</a:t>
            </a:r>
            <a:r>
              <a:rPr lang="pl-PL" sz="2000" dirty="0" smtClean="0"/>
              <a:t>, firma oferuje również </a:t>
            </a:r>
            <a:r>
              <a:rPr lang="pl-PL" sz="2000" dirty="0" smtClean="0"/>
              <a:t>atrakcyjne jakościowo i cenowo folie budowlane, ogrodnicze, do oczek wodnych, kiszonkarskie, </a:t>
            </a:r>
            <a:r>
              <a:rPr lang="pl-PL" sz="2000" dirty="0" err="1" smtClean="0"/>
              <a:t>agrotkaniny</a:t>
            </a:r>
            <a:r>
              <a:rPr lang="pl-PL" sz="2000" dirty="0" smtClean="0"/>
              <a:t> i </a:t>
            </a:r>
            <a:r>
              <a:rPr lang="pl-PL" sz="2000" dirty="0" err="1" smtClean="0"/>
              <a:t>agrowłókniny</a:t>
            </a:r>
            <a:r>
              <a:rPr lang="pl-PL" sz="2000" dirty="0" smtClean="0"/>
              <a:t>, </a:t>
            </a:r>
            <a:r>
              <a:rPr lang="pl-PL" sz="2000" dirty="0" err="1" smtClean="0"/>
              <a:t>geomembrany</a:t>
            </a:r>
            <a:r>
              <a:rPr lang="pl-PL" sz="2000" dirty="0" smtClean="0"/>
              <a:t> i </a:t>
            </a:r>
            <a:r>
              <a:rPr lang="pl-PL" sz="2000" dirty="0" err="1" smtClean="0"/>
              <a:t>geotkaniny</a:t>
            </a:r>
            <a:r>
              <a:rPr lang="pl-PL" sz="2000" dirty="0" smtClean="0"/>
              <a:t> - </a:t>
            </a:r>
            <a:r>
              <a:rPr lang="pl-PL" sz="2000" dirty="0" smtClean="0"/>
              <a:t>produkty o szerokim zastosowaniu, m.in. w budownictwie drogowym, kolejowym i inwestycjach komunalnych</a:t>
            </a:r>
            <a:r>
              <a:rPr lang="pl-PL" sz="2000" dirty="0" smtClean="0"/>
              <a:t>.</a:t>
            </a:r>
            <a:endParaRPr lang="pl-PL" sz="2000" dirty="0" smtClean="0"/>
          </a:p>
        </p:txBody>
      </p:sp>
      <p:pic>
        <p:nvPicPr>
          <p:cNvPr id="2" name="Picture 2" descr="http://www.foliarex.com.pl/images/bannery/banerFirmaStesz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4876000"/>
            <a:ext cx="8858311" cy="1696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ubice2Mbps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53579"/>
            <a:ext cx="9215438" cy="6911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337</Words>
  <Application>Microsoft Office PowerPoint</Application>
  <PresentationFormat>Pokaz na ekranie (4:3)</PresentationFormat>
  <Paragraphs>27</Paragraphs>
  <Slides>8</Slides>
  <Notes>0</Notes>
  <HiddenSlides>0</HiddenSlides>
  <MMClips>2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***</dc:creator>
  <cp:lastModifiedBy>***</cp:lastModifiedBy>
  <cp:revision>34</cp:revision>
  <dcterms:created xsi:type="dcterms:W3CDTF">2016-06-20T06:27:05Z</dcterms:created>
  <dcterms:modified xsi:type="dcterms:W3CDTF">2016-06-29T10:15:33Z</dcterms:modified>
</cp:coreProperties>
</file>